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aira Medium"/>
      <p:regular r:id="rId17"/>
    </p:embeddedFont>
    <p:embeddedFont>
      <p:font typeface="Saira Medium"/>
      <p:regular r:id="rId18"/>
    </p:embeddedFont>
    <p:embeddedFont>
      <p:font typeface="Saira Medium"/>
      <p:regular r:id="rId19"/>
    </p:embeddedFont>
    <p:embeddedFont>
      <p:font typeface="Saira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Relationship Type="http://schemas.openxmlformats.org/officeDocument/2006/relationships/font" Target="/ppt/fonts/font3.fntdata" Id="rId19" /><Relationship Type="http://schemas.openxmlformats.org/officeDocument/2006/relationships/font" Target="/ppt/fonts/font4.fntdata" Id="rId20" /><Relationship Type="http://schemas.openxmlformats.org/officeDocument/2006/relationships/font" Target="/ppt/fonts/font5.fntdata" Id="rId21" /><Relationship Type="http://schemas.openxmlformats.org/officeDocument/2006/relationships/font" Target="/ppt/fonts/font6.fntdata" Id="rId22" /><Relationship Type="http://schemas.openxmlformats.org/officeDocument/2006/relationships/font" Target="/ppt/fonts/font7.fntdata" Id="rId23" /><Relationship Type="http://schemas.openxmlformats.org/officeDocument/2006/relationships/font" Target="/ppt/fonts/font8.fntdata" Id="rId2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image" Target="/ppt/media/image-10-2.png" Id="rId2" /><Relationship Type="http://schemas.openxmlformats.org/officeDocument/2006/relationships/image" Target="/ppt/media/image-10-3.png" Id="rId3" /><Relationship Type="http://schemas.openxmlformats.org/officeDocument/2006/relationships/image" Target="/ppt/media/image-10-4.png" Id="rId4" /><Relationship Type="http://schemas.openxmlformats.org/officeDocument/2006/relationships/image" Target="/ppt/media/image-10-5.png" Id="rId5" /><Relationship Type="http://schemas.openxmlformats.org/officeDocument/2006/relationships/slideLayout" Target="/ppt/slideLayouts/slideLayout11.xml" Id="rId6" /><Relationship Type="http://schemas.openxmlformats.org/officeDocument/2006/relationships/notesSlide" Target="/ppt/notesSlides/notesSlide10.xml" Id="rId7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notesSlide" Target="/ppt/notesSlides/notesSlide3.xml" Id="rId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-4-1.png" Id="rId1" /><Relationship Type="http://schemas.openxmlformats.org/officeDocument/2006/relationships/image" Target="/ppt/media/image-4-2.png" Id="rId2" /><Relationship Type="http://schemas.openxmlformats.org/officeDocument/2006/relationships/slideLayout" Target="/ppt/slideLayouts/slideLayout5.xml" Id="rId3" /><Relationship Type="http://schemas.openxmlformats.org/officeDocument/2006/relationships/notesSlide" Target="/ppt/notesSlides/notesSlide4.xml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slideLayout" Target="/ppt/slideLayouts/slideLayout6.xml" Id="rId2" /><Relationship Type="http://schemas.openxmlformats.org/officeDocument/2006/relationships/notesSlide" Target="/ppt/notesSlides/notesSlide5.xml" Id="rId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image" Target="/ppt/media/image-6-3.png" Id="rId3" /><Relationship Type="http://schemas.openxmlformats.org/officeDocument/2006/relationships/image" Target="/ppt/media/image-6-4.png" Id="rId4" /><Relationship Type="http://schemas.openxmlformats.org/officeDocument/2006/relationships/image" Target="/ppt/media/image-6-5.png" Id="rId5" /><Relationship Type="http://schemas.openxmlformats.org/officeDocument/2006/relationships/image" Target="/ppt/media/image-6-6.png" Id="rId6" /><Relationship Type="http://schemas.openxmlformats.org/officeDocument/2006/relationships/image" Target="/ppt/media/image-6-7.png" Id="rId7" /><Relationship Type="http://schemas.openxmlformats.org/officeDocument/2006/relationships/image" Target="/ppt/media/image-6-8.png" Id="rId8" /><Relationship Type="http://schemas.openxmlformats.org/officeDocument/2006/relationships/image" Target="/ppt/media/image-6-9.png" Id="rId9" /><Relationship Type="http://schemas.openxmlformats.org/officeDocument/2006/relationships/image" Target="/ppt/media/image-6-10.png" Id="rId10" /><Relationship Type="http://schemas.openxmlformats.org/officeDocument/2006/relationships/image" Target="/ppt/media/image-6-11.png" Id="rId11" /><Relationship Type="http://schemas.openxmlformats.org/officeDocument/2006/relationships/image" Target="/ppt/media/image-6-12.png" Id="rId12" /><Relationship Type="http://schemas.openxmlformats.org/officeDocument/2006/relationships/image" Target="/ppt/media/image-6-13.png" Id="rId13" /><Relationship Type="http://schemas.openxmlformats.org/officeDocument/2006/relationships/image" Target="/ppt/media/image-6-14.png" Id="rId14" /><Relationship Type="http://schemas.openxmlformats.org/officeDocument/2006/relationships/image" Target="/ppt/media/image-6-15.png" Id="rId15" /><Relationship Type="http://schemas.openxmlformats.org/officeDocument/2006/relationships/image" Target="/ppt/media/image-6-16.png" Id="rId16" /><Relationship Type="http://schemas.openxmlformats.org/officeDocument/2006/relationships/slideLayout" Target="/ppt/slideLayouts/slideLayout7.xml" Id="rId17" /><Relationship Type="http://schemas.openxmlformats.org/officeDocument/2006/relationships/notesSlide" Target="/ppt/notesSlides/notesSlide6.xml" Id="rId18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image" Target="/ppt/media/image-7-2.png" Id="rId2" /><Relationship Type="http://schemas.openxmlformats.org/officeDocument/2006/relationships/slideLayout" Target="/ppt/slideLayouts/slideLayout8.xml" Id="rId3" /><Relationship Type="http://schemas.openxmlformats.org/officeDocument/2006/relationships/notesSlide" Target="/ppt/notesSlides/notesSlide7.xml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image" Target="/ppt/media/image-8-3.png" Id="rId3" /><Relationship Type="http://schemas.openxmlformats.org/officeDocument/2006/relationships/image" Target="/ppt/media/image-8-4.png" Id="rId4" /><Relationship Type="http://schemas.openxmlformats.org/officeDocument/2006/relationships/slideLayout" Target="/ppt/slideLayouts/slideLayout9.xml" Id="rId5" /><Relationship Type="http://schemas.openxmlformats.org/officeDocument/2006/relationships/notesSlide" Target="/ppt/notesSlides/notesSlide8.xml" Id="rId6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image" Target="/ppt/media/image-9-2.png" Id="rId2" /><Relationship Type="http://schemas.openxmlformats.org/officeDocument/2006/relationships/image" Target="/ppt/media/image-9-3.png" Id="rId3" /><Relationship Type="http://schemas.openxmlformats.org/officeDocument/2006/relationships/slideLayout" Target="/ppt/slideLayouts/slideLayout10.xml" Id="rId4" /><Relationship Type="http://schemas.openxmlformats.org/officeDocument/2006/relationships/notesSlide" Target="/ppt/notesSlides/notesSlide9.xml" Id="rId5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actionable insights from 3,900 customer transactions to drive strategic business growth and optimize revenue opportunities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6878"/>
            <a:ext cx="628149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Strategic Recommendations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45350"/>
            <a:ext cx="3620333" cy="543044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929" y="1845350"/>
            <a:ext cx="963930" cy="11878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7622" y="203811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Boost Subscriptions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687622" y="2532102"/>
            <a:ext cx="715649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and cost savings for subscriber members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929" y="3033236"/>
            <a:ext cx="963930" cy="11878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687622" y="322599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Loyalty Programs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687622" y="3719989"/>
            <a:ext cx="715649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with tiered benefits to increase retention rates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929" y="4221123"/>
            <a:ext cx="963930" cy="11878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87622" y="441388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Targeted Marketing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687622" y="4907875"/>
            <a:ext cx="715649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campaigns on high-revenue segments and express shipping users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929" y="5409009"/>
            <a:ext cx="963930" cy="11878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687622" y="560177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Product Positioning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6687622" y="6095762"/>
            <a:ext cx="715649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products prominently in all marketing campaigns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81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04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4222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1263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transaction records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3904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4222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91263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demographics &amp; behavioral patterns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3904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4222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91263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6662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comprehensive dataset using pandas library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Conducted structure checks and generated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962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Review Rating values using median methodology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 groups and purchase frequency segments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for advanced querying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6638"/>
            <a:ext cx="7536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80730"/>
            <a:ext cx="3501509" cy="18418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342721" y="29523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Insight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10342721" y="360449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 customers generate slightly higher total revenue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compared to male customers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342721" y="4897279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Gender-based marketing strategies could optimize revenue streams and improve targeting effectiveness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5568"/>
            <a:ext cx="521053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High-Value Discount Users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13667"/>
            <a:ext cx="3725942" cy="558891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84463" y="1713667"/>
            <a:ext cx="3744754" cy="1638062"/>
          </a:xfrm>
          <a:prstGeom prst="roundRect">
            <a:avLst>
              <a:gd name="adj" fmla="val 6699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1603" y="1713667"/>
            <a:ext cx="91440" cy="163806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6445925" y="1906548"/>
            <a:ext cx="258841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Smart Shoppers Identified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45925" y="2342317"/>
            <a:ext cx="329041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using discounts while maintaining above-average purchase amounts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0099238" y="1713667"/>
            <a:ext cx="3744873" cy="1638062"/>
          </a:xfrm>
          <a:prstGeom prst="roundRect">
            <a:avLst>
              <a:gd name="adj" fmla="val 6699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076378" y="1713667"/>
            <a:ext cx="91440" cy="163806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0" name="Text 7"/>
          <p:cNvSpPr/>
          <p:nvPr/>
        </p:nvSpPr>
        <p:spPr>
          <a:xfrm>
            <a:off x="10360700" y="1906548"/>
            <a:ext cx="232874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Premium Value Seekers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360700" y="2342317"/>
            <a:ext cx="329053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spenders who strategically maximize value through discount optimization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184463" y="3521750"/>
            <a:ext cx="3744754" cy="1365885"/>
          </a:xfrm>
          <a:prstGeom prst="roundRect">
            <a:avLst>
              <a:gd name="adj" fmla="val 8033"/>
            </a:avLst>
          </a:prstGeom>
          <a:solidFill>
            <a:srgbClr val="030303">
              <a:alpha val="75000"/>
            </a:srgbClr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61603" y="3521750"/>
            <a:ext cx="91440" cy="1365885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4" name="Text 11"/>
          <p:cNvSpPr/>
          <p:nvPr/>
        </p:nvSpPr>
        <p:spPr>
          <a:xfrm>
            <a:off x="6445925" y="3714631"/>
            <a:ext cx="213383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Strategic Opportunity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45925" y="4150400"/>
            <a:ext cx="329041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these customers with exclusive VIP offers and loyalty rewards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4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43282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30" y="2443282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871" y="2443282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212" y="2443282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552" y="2443282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590240" y="2502218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6280190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6280190" y="3505200"/>
            <a:ext cx="36364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customer satisfaction scores across all product categories</a:t>
            </a:r>
            <a:endParaRPr lang="en-US" sz="1750" dirty="0"/>
          </a:p>
        </p:txBody>
      </p:sp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0084" y="2443282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425" y="2443282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8766" y="2443282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8106" y="2443282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57447" y="2443282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12510135" y="2502218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10200084" y="30147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10200084" y="3505200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Consistently excellent reviews demonstrate quality and fit</a:t>
            </a:r>
            <a:endParaRPr lang="en-US" sz="1750" dirty="0"/>
          </a:p>
        </p:txBody>
      </p:sp>
      <p:pic>
        <p:nvPicPr>
          <p:cNvPr id="2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0190" y="5047536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9530" y="5047536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8871" y="5047536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98212" y="5047536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7552" y="5047536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8590240" y="5106472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6280190" y="561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6280190" y="6109454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customer approval with reliable performance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5568"/>
            <a:ext cx="566201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Shipping Preferences Impact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13667"/>
            <a:ext cx="3725942" cy="558891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84463" y="1713667"/>
            <a:ext cx="7659648" cy="2035135"/>
          </a:xfrm>
          <a:prstGeom prst="roundRect">
            <a:avLst>
              <a:gd name="adj" fmla="val 752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9725" y="189892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Express Shipping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369725" y="2387798"/>
            <a:ext cx="5869067" cy="73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$65</a:t>
            </a:r>
            <a:endParaRPr lang="en-US" sz="4600" dirty="0"/>
          </a:p>
        </p:txBody>
      </p:sp>
      <p:sp>
        <p:nvSpPr>
          <p:cNvPr id="7" name="Text 4"/>
          <p:cNvSpPr/>
          <p:nvPr/>
        </p:nvSpPr>
        <p:spPr>
          <a:xfrm>
            <a:off x="6369725" y="3291364"/>
            <a:ext cx="728912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 amount per transaction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184463" y="3918823"/>
            <a:ext cx="7659648" cy="2035135"/>
          </a:xfrm>
          <a:prstGeom prst="roundRect">
            <a:avLst>
              <a:gd name="adj" fmla="val 7523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9725" y="410408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Standard Shipping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369725" y="4592955"/>
            <a:ext cx="5869067" cy="733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$58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6369725" y="5496520"/>
            <a:ext cx="728912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 amount per transaction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184463" y="6145292"/>
            <a:ext cx="7659648" cy="994886"/>
          </a:xfrm>
          <a:prstGeom prst="roundRect">
            <a:avLst>
              <a:gd name="adj" fmla="val 15390"/>
            </a:avLst>
          </a:prstGeom>
          <a:solidFill>
            <a:srgbClr val="4B1E01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485" y="6399490"/>
            <a:ext cx="212646" cy="17002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737152" y="6357818"/>
            <a:ext cx="693693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customers spend 12% more per transaction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indicating higher-value customer segment with urgency-driven purchasing behavior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540" y="692229"/>
            <a:ext cx="5119211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Subscription Impact on Revenue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7254835" y="2219087"/>
            <a:ext cx="168830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35%</a:t>
            </a:r>
            <a:endParaRPr lang="en-US" sz="2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574" y="1361242"/>
            <a:ext cx="2058948" cy="20589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41143" y="3591639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Higher Spend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6225540" y="3888343"/>
            <a:ext cx="3747016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 outspend non-subscribers significantly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1173420" y="2219087"/>
            <a:ext cx="168830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42%</a:t>
            </a:r>
            <a:endParaRPr lang="en-US" sz="2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159" y="1361242"/>
            <a:ext cx="2058948" cy="20589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59728" y="3591639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Revenue Share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0144125" y="3888343"/>
            <a:ext cx="3747135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revenue contributed by subscription customers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9214128" y="5274469"/>
            <a:ext cx="168830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68%</a:t>
            </a:r>
            <a:endParaRPr lang="en-US" sz="2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867" y="4416623"/>
            <a:ext cx="2058948" cy="20589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200436" y="6647021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Loyalty Rate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8184833" y="6943725"/>
            <a:ext cx="3747016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purchase frequency among active subscribers</a:t>
            </a:r>
            <a:endParaRPr lang="en-US" sz="1050" dirty="0"/>
          </a:p>
        </p:txBody>
      </p:sp>
      <p:sp>
        <p:nvSpPr>
          <p:cNvPr id="16" name="Text 10"/>
          <p:cNvSpPr/>
          <p:nvPr/>
        </p:nvSpPr>
        <p:spPr>
          <a:xfrm>
            <a:off x="6225540" y="7317700"/>
            <a:ext cx="7665720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Subscription model drives both customer lifetime value and purchase frequency, creating predictable revenue streams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0811"/>
            <a:ext cx="8767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Customer Segmentation Strategy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1933218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5492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160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650450"/>
            <a:ext cx="38396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15% — Premium high-value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253264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296841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75094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523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014073"/>
            <a:ext cx="31699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35% — Regular repeat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616887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660463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11456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4887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377696"/>
            <a:ext cx="3444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50% — First-time buyer acquisition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133951" y="6477714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Growth Strategy: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Focus resources on converting New customers to Returning status, then nurture Returning customers into Loyal brand advocates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6222563"/>
            <a:ext cx="30480" cy="1236107"/>
          </a:xfrm>
          <a:prstGeom prst="rect">
            <a:avLst/>
          </a:prstGeom>
          <a:solidFill>
            <a:srgbClr val="FC8337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2025-12-21T19:38:49Z</dcterms:created>
  <dcterms:modified xsi:type="dcterms:W3CDTF">2025-12-21T19:38:49Z</dcterms:modified>
</cp:coreProperties>
</file>